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4"/>
  </p:notesMasterIdLst>
  <p:sldIdLst>
    <p:sldId id="663" r:id="rId2"/>
    <p:sldId id="676" r:id="rId3"/>
    <p:sldId id="658" r:id="rId4"/>
    <p:sldId id="659" r:id="rId5"/>
    <p:sldId id="660" r:id="rId6"/>
    <p:sldId id="662" r:id="rId7"/>
    <p:sldId id="661" r:id="rId8"/>
    <p:sldId id="664" r:id="rId9"/>
    <p:sldId id="613" r:id="rId10"/>
    <p:sldId id="669" r:id="rId11"/>
    <p:sldId id="630" r:id="rId12"/>
    <p:sldId id="572" r:id="rId13"/>
    <p:sldId id="628" r:id="rId14"/>
    <p:sldId id="670" r:id="rId15"/>
    <p:sldId id="671" r:id="rId16"/>
    <p:sldId id="629" r:id="rId17"/>
    <p:sldId id="677" r:id="rId18"/>
    <p:sldId id="679" r:id="rId19"/>
    <p:sldId id="680" r:id="rId20"/>
    <p:sldId id="673" r:id="rId21"/>
    <p:sldId id="674" r:id="rId22"/>
    <p:sldId id="631" r:id="rId2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ed Kwartler" initials="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84" autoAdjust="0"/>
    <p:restoredTop sz="91565" autoAdjust="0"/>
  </p:normalViewPr>
  <p:slideViewPr>
    <p:cSldViewPr snapToGrid="0">
      <p:cViewPr varScale="1">
        <p:scale>
          <a:sx n="117" d="100"/>
          <a:sy n="117" d="100"/>
        </p:scale>
        <p:origin x="2064" y="16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C0A60C-850A-4EA4-9C14-A8FE98B94505}" type="datetimeFigureOut">
              <a:rPr lang="en-US" smtClean="0"/>
              <a:t>10/10/21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E9AA13-E3FC-4BB6-B68D-5F0F5803D7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4050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E9AA13-E3FC-4BB6-B68D-5F0F5803D71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6080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8B90E-0779-4C36-915C-6F05FCD89456}" type="datetime1">
              <a:rPr lang="en-US" smtClean="0"/>
              <a:t>10/10/21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41638820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080030"/>
            <a:ext cx="7886700" cy="461738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EA29D-D431-42FE-B7B6-AAE4454C77D3}" type="datetime1">
              <a:rPr lang="en-US" smtClean="0"/>
              <a:t>10/10/21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65457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1209822"/>
            <a:ext cx="1971675" cy="4487594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223889"/>
            <a:ext cx="5800725" cy="4474885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D8A1E-EA8F-46C1-B891-AE0C00D9C314}" type="datetime1">
              <a:rPr lang="en-US" smtClean="0"/>
              <a:t>10/10/21</a:t>
            </a:fld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tle 1"/>
          <p:cNvSpPr txBox="1">
            <a:spLocks/>
          </p:cNvSpPr>
          <p:nvPr userDrawn="1"/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68280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111347"/>
            <a:ext cx="7886700" cy="51206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3EFC8-4232-4598-94F6-94C0EBAFC469}" type="datetime1">
              <a:rPr lang="en-US" smtClean="0"/>
              <a:t>10/10/21</a:t>
            </a:fld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68965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61074-1C18-4AE7-957D-F18524378C85}" type="datetime1">
              <a:rPr lang="en-US" smtClean="0"/>
              <a:t>10/10/21</a:t>
            </a:fld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2091455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192583"/>
            <a:ext cx="3886200" cy="44766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192583"/>
            <a:ext cx="3886200" cy="44766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E256C-8D9A-4404-B47D-41A1AE514425}" type="datetime1">
              <a:rPr lang="en-US" smtClean="0"/>
              <a:t>10/10/21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03211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132519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956431"/>
            <a:ext cx="3868340" cy="37128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132519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956431"/>
            <a:ext cx="3887391" cy="37128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2154-9035-4012-8189-BAAB61C5A5EE}" type="datetime1">
              <a:rPr lang="en-US" smtClean="0"/>
              <a:t>10/10/21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75021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10/10/21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5218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6E382-4F61-4E24-BE1A-377EC83D0E3A}" type="datetime1">
              <a:rPr lang="en-US" smtClean="0"/>
              <a:t>10/10/21</a:t>
            </a:fld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13343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1083212"/>
            <a:ext cx="4629150" cy="461420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097279"/>
            <a:ext cx="2949178" cy="460142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2EED6-FC16-45B9-B8C4-2BC5DBA88325}" type="datetime1">
              <a:rPr lang="en-US" smtClean="0"/>
              <a:t>10/10/21</a:t>
            </a:fld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62371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1139483"/>
            <a:ext cx="4629150" cy="451572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181686"/>
            <a:ext cx="2949178" cy="4477782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9512B-4F1D-43D7-8819-2F53FEF69650}" type="datetime1">
              <a:rPr lang="en-US" smtClean="0"/>
              <a:t>10/10/21</a:t>
            </a:fld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42475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108176"/>
            <a:ext cx="7886700" cy="5120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437B94-E2BF-44DC-ADC5-B05FC9934E9D}" type="datetime1">
              <a:rPr lang="en-US" smtClean="0"/>
              <a:t>10/10/21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0209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://www.rstudio.cloud/" TargetMode="Externa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.tiff"/><Relationship Id="rId4" Type="http://schemas.openxmlformats.org/officeDocument/2006/relationships/image" Target="../media/image3.tif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rstudio.cloud/" TargetMode="Externa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cloud.r-project.org/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rstudio.com/products/rstudio/download/#download" TargetMode="External"/><Relationship Id="rId2" Type="http://schemas.openxmlformats.org/officeDocument/2006/relationships/hyperlink" Target="https://rstudio.com/products/rstudio/download/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twFo9wCpdSU" TargetMode="External"/><Relationship Id="rId2" Type="http://schemas.openxmlformats.org/officeDocument/2006/relationships/hyperlink" Target="https://git-scm.com/download/mac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nbFwejIsHlY" TargetMode="External"/><Relationship Id="rId2" Type="http://schemas.openxmlformats.org/officeDocument/2006/relationships/hyperlink" Target="https://git-scm.com/download/win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rstudio.cloud/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A481D41-D5CD-F042-8FC0-5659D7E255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10/10/21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37E9391-6913-4C41-8C29-18C4F0136F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9144000" cy="591477"/>
          </a:xfrm>
        </p:spPr>
        <p:txBody>
          <a:bodyPr/>
          <a:lstStyle/>
          <a:p>
            <a:r>
              <a:rPr lang="en-US" sz="2800" dirty="0"/>
              <a:t>The course uses three software components for learning.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EC393C-7BAD-D147-88A8-AE7589E971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B14BF3-8268-A349-BDBA-411B4380B8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F8A957-9325-EB49-BEBD-0CC9764D83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838" y="1942705"/>
            <a:ext cx="1309260" cy="10126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DEDB5BF-7FA9-E14A-9EAD-4975725A74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4231" y="1965896"/>
            <a:ext cx="966304" cy="96630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A0FA41-7EA2-7A43-9229-D69DBC8081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8519" y="1960685"/>
            <a:ext cx="2341217" cy="97672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9286733-6DD0-494B-AA49-32776EDC1C43}"/>
              </a:ext>
            </a:extLst>
          </p:cNvPr>
          <p:cNvSpPr txBox="1"/>
          <p:nvPr/>
        </p:nvSpPr>
        <p:spPr>
          <a:xfrm>
            <a:off x="443948" y="3903421"/>
            <a:ext cx="1973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Statistical Software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CDA6791-53F0-9E44-84FF-6D991276D7B7}"/>
              </a:ext>
            </a:extLst>
          </p:cNvPr>
          <p:cNvSpPr txBox="1"/>
          <p:nvPr/>
        </p:nvSpPr>
        <p:spPr>
          <a:xfrm>
            <a:off x="3488635" y="3626422"/>
            <a:ext cx="14974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Integrated Development Environment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B0DEE9C-36EB-554B-95C9-2951CEA7D8CB}"/>
              </a:ext>
            </a:extLst>
          </p:cNvPr>
          <p:cNvSpPr txBox="1"/>
          <p:nvPr/>
        </p:nvSpPr>
        <p:spPr>
          <a:xfrm>
            <a:off x="6766336" y="3626422"/>
            <a:ext cx="12655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Version Control &amp; file sharing</a:t>
            </a:r>
          </a:p>
        </p:txBody>
      </p:sp>
      <p:sp>
        <p:nvSpPr>
          <p:cNvPr id="15" name="Text Placeholder 1">
            <a:extLst>
              <a:ext uri="{FF2B5EF4-FFF2-40B4-BE49-F238E27FC236}">
                <a16:creationId xmlns:a16="http://schemas.microsoft.com/office/drawing/2014/main" id="{5FC24421-290C-AB4A-8C1F-29E3EE70A800}"/>
              </a:ext>
            </a:extLst>
          </p:cNvPr>
          <p:cNvSpPr txBox="1">
            <a:spLocks/>
          </p:cNvSpPr>
          <p:nvPr/>
        </p:nvSpPr>
        <p:spPr>
          <a:xfrm>
            <a:off x="208904" y="1214370"/>
            <a:ext cx="8726193" cy="55713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vert="horz" lIns="91440" tIns="45720" rIns="91440" bIns="45720" rtlCol="0" anchor="b">
            <a:normAutofit lnSpcReduction="10000"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In the next sections, skip to the method you want to use Local (Mac or Windows, Virtual Machine, Cloud/Hosted)</a:t>
            </a:r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BA8C5E8-9889-C44A-B045-FA0901A14073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13EB4BC-C015-4541-8D38-BA8D298CF668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30588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2154-9035-4012-8189-BAAB61C5A5EE}" type="datetime1">
              <a:rPr lang="en-US" smtClean="0"/>
              <a:t>10/10/21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0" y="365126"/>
            <a:ext cx="9144000" cy="591477"/>
          </a:xfrm>
        </p:spPr>
        <p:txBody>
          <a:bodyPr/>
          <a:lstStyle/>
          <a:p>
            <a:r>
              <a:rPr lang="en-US" sz="2800" dirty="0"/>
              <a:t>Steps 1, 2 &amp; 3 are done for </a:t>
            </a:r>
            <a:r>
              <a:rPr lang="en-US" sz="2800" dirty="0" err="1"/>
              <a:t>www.rstudio.cloud</a:t>
            </a:r>
            <a:r>
              <a:rPr lang="en-US" sz="2800" dirty="0"/>
              <a:t>!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10</a:t>
            </a:fld>
            <a:endParaRPr lang="en-US"/>
          </a:p>
        </p:txBody>
      </p:sp>
      <p:sp>
        <p:nvSpPr>
          <p:cNvPr id="23" name="Text Placeholder 1">
            <a:extLst>
              <a:ext uri="{FF2B5EF4-FFF2-40B4-BE49-F238E27FC236}">
                <a16:creationId xmlns:a16="http://schemas.microsoft.com/office/drawing/2014/main" id="{65995DAE-83BB-3049-AF55-F7388B7DC6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390" y="1139145"/>
            <a:ext cx="8726193" cy="557133"/>
          </a:xfrm>
          <a:solidFill>
            <a:schemeClr val="tx2"/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Cloud</a:t>
            </a:r>
          </a:p>
        </p:txBody>
      </p:sp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3B7A46BF-33ED-BB4D-B22C-3329A956CC86}"/>
              </a:ext>
            </a:extLst>
          </p:cNvPr>
          <p:cNvSpPr txBox="1">
            <a:spLocks/>
          </p:cNvSpPr>
          <p:nvPr/>
        </p:nvSpPr>
        <p:spPr>
          <a:xfrm>
            <a:off x="129390" y="5625006"/>
            <a:ext cx="8726193" cy="55713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Navigate to </a:t>
            </a:r>
            <a:r>
              <a:rPr lang="en-US" dirty="0">
                <a:solidFill>
                  <a:schemeClr val="bg1"/>
                </a:solidFill>
                <a:hlinkClick r:id="rId2"/>
              </a:rPr>
              <a:t>www.rstudio.cloud</a:t>
            </a:r>
            <a:r>
              <a:rPr lang="en-US" dirty="0">
                <a:solidFill>
                  <a:schemeClr val="bg1"/>
                </a:solidFill>
              </a:rPr>
              <a:t> &amp; sign-up!</a:t>
            </a:r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005890EB-5CD8-1845-A1F4-7CA67AA26E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9801" y="2027582"/>
            <a:ext cx="3228445" cy="27432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A1C8F1A-7E62-B448-8135-3A13F1FDE661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8CA1E49-0980-E347-AE63-8DBBD20093F6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43087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10/10/21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52248" y="100085"/>
            <a:ext cx="8263102" cy="591477"/>
          </a:xfrm>
        </p:spPr>
        <p:txBody>
          <a:bodyPr/>
          <a:lstStyle/>
          <a:p>
            <a:r>
              <a:rPr lang="en-US" dirty="0"/>
              <a:t>Now that you have R, R-Studio &amp; Git, time to connect to our class repository.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790445C-850B-D543-93F2-2A5F04F1E5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838" y="2476088"/>
            <a:ext cx="1309260" cy="10126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D0F69CD-16D1-A04F-9558-2149C7231F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6278" y="2119659"/>
            <a:ext cx="1725544" cy="172554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886DF65-F9BE-2144-8555-FB168BAA8A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2729" y="4079600"/>
            <a:ext cx="1033672" cy="43123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277A276-C775-5540-A6B0-938FC075D23C}"/>
              </a:ext>
            </a:extLst>
          </p:cNvPr>
          <p:cNvSpPr txBox="1"/>
          <p:nvPr/>
        </p:nvSpPr>
        <p:spPr>
          <a:xfrm>
            <a:off x="6718852" y="3833552"/>
            <a:ext cx="12987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Class Files hosted on </a:t>
            </a:r>
            <a:r>
              <a:rPr lang="en-US" dirty="0" err="1"/>
              <a:t>github.com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CB578D-AA55-A34C-8D21-1B280A2F51BD}"/>
              </a:ext>
            </a:extLst>
          </p:cNvPr>
          <p:cNvSpPr txBox="1"/>
          <p:nvPr/>
        </p:nvSpPr>
        <p:spPr>
          <a:xfrm>
            <a:off x="1007166" y="3833552"/>
            <a:ext cx="27034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 Studio sits on top of base R &amp; adds functionality.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F7D0B05-7908-754A-8EE5-8B637FE81F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25251" y="2467253"/>
            <a:ext cx="1085915" cy="1030357"/>
          </a:xfrm>
          <a:prstGeom prst="rect">
            <a:avLst/>
          </a:prstGeom>
        </p:spPr>
      </p:pic>
      <p:sp>
        <p:nvSpPr>
          <p:cNvPr id="15" name="Left-Right Arrow 14">
            <a:extLst>
              <a:ext uri="{FF2B5EF4-FFF2-40B4-BE49-F238E27FC236}">
                <a16:creationId xmlns:a16="http://schemas.microsoft.com/office/drawing/2014/main" id="{90DBCD3B-DF82-0741-BAB8-A6BAE361EB5A}"/>
              </a:ext>
            </a:extLst>
          </p:cNvPr>
          <p:cNvSpPr/>
          <p:nvPr/>
        </p:nvSpPr>
        <p:spPr>
          <a:xfrm>
            <a:off x="3591340" y="2538484"/>
            <a:ext cx="2915478" cy="887895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Connect to git repository.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193924A-45E4-384D-B138-BD982CFCCFF1}"/>
              </a:ext>
            </a:extLst>
          </p:cNvPr>
          <p:cNvSpPr txBox="1"/>
          <p:nvPr/>
        </p:nvSpPr>
        <p:spPr>
          <a:xfrm>
            <a:off x="4340086" y="4555795"/>
            <a:ext cx="129871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Makes the programmatic connection.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B93DCCA-90EC-3845-AED9-CCF741EFA775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343F82F-B069-DF44-B5C5-F84AA8A540B4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3712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5" grpId="0" animBg="1"/>
      <p:bldP spid="1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10/10/21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365126"/>
            <a:ext cx="8926391" cy="591477"/>
          </a:xfrm>
        </p:spPr>
        <p:txBody>
          <a:bodyPr/>
          <a:lstStyle/>
          <a:p>
            <a:r>
              <a:rPr lang="en-US" sz="3200" dirty="0"/>
              <a:t>If </a:t>
            </a:r>
            <a:r>
              <a:rPr lang="en-US" sz="3200" u="sng" dirty="0"/>
              <a:t>LOCAL or VM</a:t>
            </a:r>
            <a:r>
              <a:rPr lang="en-US" sz="3200" dirty="0"/>
              <a:t>: setup a new project &amp; do a “git pull”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881960" y="5651931"/>
            <a:ext cx="778998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0880" y="2096813"/>
            <a:ext cx="3887657" cy="2809382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52248" y="2506717"/>
            <a:ext cx="19747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File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New Project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Version Control</a:t>
            </a:r>
          </a:p>
        </p:txBody>
      </p:sp>
      <p:sp>
        <p:nvSpPr>
          <p:cNvPr id="21" name="Rectangle 20"/>
          <p:cNvSpPr/>
          <p:nvPr/>
        </p:nvSpPr>
        <p:spPr>
          <a:xfrm>
            <a:off x="252248" y="1734207"/>
            <a:ext cx="3247697" cy="3941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Open R Studio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2687400-4952-0D40-8087-CA88B1F0AB67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177DA67-A9A8-7F48-8FDA-BBFFCD6C3E57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37764474-036B-EE46-93CD-4037E65D9624}"/>
              </a:ext>
            </a:extLst>
          </p:cNvPr>
          <p:cNvSpPr/>
          <p:nvPr/>
        </p:nvSpPr>
        <p:spPr>
          <a:xfrm>
            <a:off x="235324" y="1178876"/>
            <a:ext cx="867335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kwartler</a:t>
            </a:r>
            <a:r>
              <a:rPr lang="en-US" dirty="0"/>
              <a:t>/&lt;&lt;</a:t>
            </a:r>
            <a:r>
              <a:rPr lang="en-US" dirty="0" err="1"/>
              <a:t>repo_in_syllabus</a:t>
            </a:r>
            <a:r>
              <a:rPr lang="en-US" dirty="0"/>
              <a:t>&gt;&gt;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93160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10/10/21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365126"/>
            <a:ext cx="8926391" cy="591477"/>
          </a:xfrm>
        </p:spPr>
        <p:txBody>
          <a:bodyPr/>
          <a:lstStyle/>
          <a:p>
            <a:r>
              <a:rPr lang="en-US" sz="3200" dirty="0"/>
              <a:t>If </a:t>
            </a:r>
            <a:r>
              <a:rPr lang="en-US" sz="3200" u="sng" dirty="0"/>
              <a:t>LOCAL or VM</a:t>
            </a:r>
            <a:r>
              <a:rPr lang="en-US" sz="3200" dirty="0"/>
              <a:t>: setup a new project &amp; do a “git pull”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252248" y="2506717"/>
            <a:ext cx="33265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File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New Project…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Version Control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Select </a:t>
            </a:r>
            <a:r>
              <a:rPr lang="en-US" dirty="0" err="1"/>
              <a:t>Git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Add URL, folder name &amp; destination for files</a:t>
            </a:r>
          </a:p>
        </p:txBody>
      </p:sp>
      <p:sp>
        <p:nvSpPr>
          <p:cNvPr id="21" name="Rectangle 20"/>
          <p:cNvSpPr/>
          <p:nvPr/>
        </p:nvSpPr>
        <p:spPr>
          <a:xfrm>
            <a:off x="252248" y="1734207"/>
            <a:ext cx="3247697" cy="3941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 R Studio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2382242-FB53-0641-BCBB-D5E6766FAAF3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034A6FB-686A-A849-A968-0AFB6DBC77E6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A3D97C75-6E52-8C43-A3B8-177AE6028D3B}"/>
              </a:ext>
            </a:extLst>
          </p:cNvPr>
          <p:cNvSpPr/>
          <p:nvPr/>
        </p:nvSpPr>
        <p:spPr>
          <a:xfrm>
            <a:off x="235324" y="1178876"/>
            <a:ext cx="867335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kwartler</a:t>
            </a:r>
            <a:r>
              <a:rPr lang="en-US" dirty="0"/>
              <a:t>/&lt;&lt;</a:t>
            </a:r>
            <a:r>
              <a:rPr lang="en-US" dirty="0" err="1"/>
              <a:t>repo_in_syllabus</a:t>
            </a:r>
            <a:r>
              <a:rPr lang="en-US" dirty="0"/>
              <a:t>&gt;&gt;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C777128-8013-3040-B38A-CE67683668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9349" y="1846746"/>
            <a:ext cx="3711402" cy="2634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9786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0A3E9E-FF5B-EC47-84F6-E9CB5A1E0C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10/10/21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CB514CB-824F-3F40-8CBF-6BAACBEA1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you are using </a:t>
            </a:r>
            <a:r>
              <a:rPr lang="en-US" u="sng" dirty="0" err="1"/>
              <a:t>Rstudio.cloud</a:t>
            </a:r>
            <a:endParaRPr lang="en-US" u="sn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146C83-74E2-6540-BCD8-6E643434D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1C74D1-8796-0C46-A2EC-0CBC771B6D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8D303DAD-A585-9543-93B6-520528D95E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146" y="1862844"/>
            <a:ext cx="2844800" cy="1524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CCC3253-5008-5E48-A784-93A8938EF06D}"/>
              </a:ext>
            </a:extLst>
          </p:cNvPr>
          <p:cNvSpPr/>
          <p:nvPr/>
        </p:nvSpPr>
        <p:spPr>
          <a:xfrm>
            <a:off x="300936" y="1230623"/>
            <a:ext cx="8542128" cy="3941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 the browser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433618F-589D-A84A-AF74-BFABA48BAEB6}"/>
              </a:ext>
            </a:extLst>
          </p:cNvPr>
          <p:cNvSpPr/>
          <p:nvPr/>
        </p:nvSpPr>
        <p:spPr>
          <a:xfrm>
            <a:off x="503583" y="2796209"/>
            <a:ext cx="2822713" cy="54333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50EE209-544B-7C4F-9FC7-86BC94438A60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BF9E677-1B7A-F945-B402-6146A5C797E0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7154E25A-8C70-C745-A39D-39B3AB02CF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2521" y="1882588"/>
            <a:ext cx="49911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8118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0A3E9E-FF5B-EC47-84F6-E9CB5A1E0C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10/10/21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CB514CB-824F-3F40-8CBF-6BAACBEA1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Then rename your project in the browser</a:t>
            </a:r>
            <a:endParaRPr lang="en-US" u="sn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146C83-74E2-6540-BCD8-6E643434D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1C74D1-8796-0C46-A2EC-0CBC771B6D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1CEA77A-321B-1F43-AE4B-9E56224B51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156" y="2091082"/>
            <a:ext cx="6451600" cy="635000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22ED121-10BD-0543-828A-0F54C3292A39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3544956" y="2726082"/>
            <a:ext cx="0" cy="8094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B58A7A0-E56C-574C-B987-7A8F342D2BEA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647BA95F-F9F7-DF42-B4CD-5E9D32CBF0E5}"/>
              </a:ext>
            </a:extLst>
          </p:cNvPr>
          <p:cNvSpPr/>
          <p:nvPr/>
        </p:nvSpPr>
        <p:spPr>
          <a:xfrm>
            <a:off x="300936" y="1230623"/>
            <a:ext cx="8542128" cy="3941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 the browser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674C611-8BAC-4848-8FBF-D69E175A34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109" y="3543300"/>
            <a:ext cx="62103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8954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10/10/21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17610" y="365126"/>
            <a:ext cx="8708781" cy="591477"/>
          </a:xfrm>
        </p:spPr>
        <p:txBody>
          <a:bodyPr/>
          <a:lstStyle/>
          <a:p>
            <a:r>
              <a:rPr lang="en-US" sz="3200" dirty="0"/>
              <a:t>Each day we will perform a git pull.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252248" y="2506717"/>
            <a:ext cx="332652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File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New Project…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Version Control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Select </a:t>
            </a:r>
            <a:r>
              <a:rPr lang="en-US" dirty="0" err="1"/>
              <a:t>Git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Add URL, folder name &amp; destination for files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 EACH Class session perform a </a:t>
            </a:r>
            <a:r>
              <a:rPr lang="en-US" b="1" u="sng" dirty="0" err="1"/>
              <a:t>Git</a:t>
            </a:r>
            <a:r>
              <a:rPr lang="en-US" b="1" u="sng" dirty="0"/>
              <a:t> Pull </a:t>
            </a:r>
            <a:r>
              <a:rPr lang="en-US" dirty="0"/>
              <a:t>to update files</a:t>
            </a:r>
          </a:p>
        </p:txBody>
      </p:sp>
      <p:sp>
        <p:nvSpPr>
          <p:cNvPr id="21" name="Rectangle 20"/>
          <p:cNvSpPr/>
          <p:nvPr/>
        </p:nvSpPr>
        <p:spPr>
          <a:xfrm>
            <a:off x="252248" y="1734207"/>
            <a:ext cx="3247697" cy="3941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 R Studio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160" y="2139081"/>
            <a:ext cx="3314700" cy="6477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Oval 8"/>
          <p:cNvSpPr/>
          <p:nvPr/>
        </p:nvSpPr>
        <p:spPr>
          <a:xfrm>
            <a:off x="6106282" y="2388362"/>
            <a:ext cx="520262" cy="220717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FDC963EC-2228-054C-8DF5-0EF7FB3438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5808" y="2911288"/>
            <a:ext cx="2832100" cy="114300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01293F0-2B63-ED43-AFF2-ABE2FBB0188A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BB1F04E-0240-AA42-9E4F-40616A47B758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0BF82D20-1C60-464C-999E-F2E9152ACFC2}"/>
              </a:ext>
            </a:extLst>
          </p:cNvPr>
          <p:cNvSpPr/>
          <p:nvPr/>
        </p:nvSpPr>
        <p:spPr>
          <a:xfrm>
            <a:off x="235324" y="1178876"/>
            <a:ext cx="867335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kwartler</a:t>
            </a:r>
            <a:r>
              <a:rPr lang="en-US" dirty="0"/>
              <a:t>/&lt;&lt;</a:t>
            </a:r>
            <a:r>
              <a:rPr lang="en-US" dirty="0" err="1"/>
              <a:t>repo_in_syllabus</a:t>
            </a:r>
            <a:r>
              <a:rPr lang="en-US" dirty="0"/>
              <a:t>&gt;&gt;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81734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0FD47B3-13F4-B144-B909-EF5FEE820E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10/10/21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743C35C-A1E6-A143-899F-46AB4BB84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Second to last item.  Create a personal folder.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4F1A49-8A39-D342-9740-44E455161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FE960-B246-F243-8842-A2905F6881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323E392-49DB-0745-9ABA-BF00DBB98A2E}"/>
              </a:ext>
            </a:extLst>
          </p:cNvPr>
          <p:cNvSpPr/>
          <p:nvPr/>
        </p:nvSpPr>
        <p:spPr>
          <a:xfrm>
            <a:off x="114300" y="5527213"/>
            <a:ext cx="8915400" cy="55325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When you work and make changes to scripts, SAVE AS to a personal folder that is ignored by git.</a:t>
            </a:r>
          </a:p>
        </p:txBody>
      </p:sp>
      <p:pic>
        <p:nvPicPr>
          <p:cNvPr id="8" name="Picture 7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F2029F70-F86C-4B4F-8BA1-26E3DE24DA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276" b="20810"/>
          <a:stretch/>
        </p:blipFill>
        <p:spPr>
          <a:xfrm>
            <a:off x="2675964" y="1834044"/>
            <a:ext cx="2595283" cy="194458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B75FA1E-8F64-E04C-9532-BE2F6A033FAC}"/>
              </a:ext>
            </a:extLst>
          </p:cNvPr>
          <p:cNvSpPr txBox="1"/>
          <p:nvPr/>
        </p:nvSpPr>
        <p:spPr>
          <a:xfrm>
            <a:off x="3442446" y="3012141"/>
            <a:ext cx="3964868" cy="36933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Name of folder to be ignored “personal”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D03342F-C22C-0A43-89DF-DB2AFB9B8C63}"/>
              </a:ext>
            </a:extLst>
          </p:cNvPr>
          <p:cNvCxnSpPr/>
          <p:nvPr/>
        </p:nvCxnSpPr>
        <p:spPr>
          <a:xfrm flipH="1" flipV="1">
            <a:off x="3563470" y="2770094"/>
            <a:ext cx="1855694" cy="22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E9EA4C7-716F-874A-AA58-CC00844A32E5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2EA0ADD-402A-5B46-ACB2-E1B65C421BA4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E8B765AC-DF29-BB4D-9281-B0642B02FA76}"/>
              </a:ext>
            </a:extLst>
          </p:cNvPr>
          <p:cNvSpPr/>
          <p:nvPr/>
        </p:nvSpPr>
        <p:spPr>
          <a:xfrm>
            <a:off x="132230" y="1107613"/>
            <a:ext cx="8915400" cy="55325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Open the “</a:t>
            </a:r>
            <a:r>
              <a:rPr lang="en-US" sz="1600" dirty="0" err="1"/>
              <a:t>gitignore</a:t>
            </a:r>
            <a:r>
              <a:rPr lang="en-US" sz="1600" dirty="0"/>
              <a:t>” file.  Add slash personal</a:t>
            </a:r>
          </a:p>
        </p:txBody>
      </p:sp>
    </p:spTree>
    <p:extLst>
      <p:ext uri="{BB962C8B-B14F-4D97-AF65-F5344CB8AC3E}">
        <p14:creationId xmlns:p14="http://schemas.microsoft.com/office/powerpoint/2010/main" val="35407675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0FD47B3-13F4-B144-B909-EF5FEE820E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10/10/21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743C35C-A1E6-A143-899F-46AB4BB84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Second to last item.  Create a personal folder.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4F1A49-8A39-D342-9740-44E455161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FE960-B246-F243-8842-A2905F6881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E9EA4C7-716F-874A-AA58-CC00844A32E5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2EA0ADD-402A-5B46-ACB2-E1B65C421BA4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E8B765AC-DF29-BB4D-9281-B0642B02FA76}"/>
              </a:ext>
            </a:extLst>
          </p:cNvPr>
          <p:cNvSpPr/>
          <p:nvPr/>
        </p:nvSpPr>
        <p:spPr>
          <a:xfrm>
            <a:off x="132230" y="1107613"/>
            <a:ext cx="8915400" cy="55325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In the lower right file section click “New Folder”. Name it “personal” exactly as in the </a:t>
            </a:r>
            <a:r>
              <a:rPr lang="en-US" sz="1400" dirty="0" err="1"/>
              <a:t>gitignore</a:t>
            </a:r>
            <a:r>
              <a:rPr lang="en-US" sz="1400" dirty="0"/>
              <a:t> (capitalization)</a:t>
            </a:r>
          </a:p>
        </p:txBody>
      </p:sp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889B004E-D40B-3B42-A31F-C8AFAD4011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0465" y="2824256"/>
            <a:ext cx="3937000" cy="6985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3764745-91F4-A14D-90CC-7ED730B3A31C}"/>
              </a:ext>
            </a:extLst>
          </p:cNvPr>
          <p:cNvSpPr txBox="1"/>
          <p:nvPr/>
        </p:nvSpPr>
        <p:spPr>
          <a:xfrm>
            <a:off x="2545976" y="3675530"/>
            <a:ext cx="1744901" cy="36933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>
            <a:defPPr>
              <a:defRPr lang="en-US"/>
            </a:defPPr>
          </a:lstStyle>
          <a:p>
            <a:r>
              <a:rPr lang="en-US" dirty="0"/>
              <a:t>Click New Folder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B9F9DDA-F3BC-C041-AFA9-7E3975C94933}"/>
              </a:ext>
            </a:extLst>
          </p:cNvPr>
          <p:cNvCxnSpPr>
            <a:cxnSpLocks/>
            <a:stCxn id="14" idx="0"/>
          </p:cNvCxnSpPr>
          <p:nvPr/>
        </p:nvCxnSpPr>
        <p:spPr>
          <a:xfrm flipH="1" flipV="1">
            <a:off x="2420471" y="3415554"/>
            <a:ext cx="997956" cy="2599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22909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0FD47B3-13F4-B144-B909-EF5FEE820E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10/10/21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743C35C-A1E6-A143-899F-46AB4BB84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Second to last item.  Create a personal folder.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4F1A49-8A39-D342-9740-44E455161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FE960-B246-F243-8842-A2905F6881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E9EA4C7-716F-874A-AA58-CC00844A32E5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2EA0ADD-402A-5B46-ACB2-E1B65C421BA4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E8B765AC-DF29-BB4D-9281-B0642B02FA76}"/>
              </a:ext>
            </a:extLst>
          </p:cNvPr>
          <p:cNvSpPr/>
          <p:nvPr/>
        </p:nvSpPr>
        <p:spPr>
          <a:xfrm>
            <a:off x="132230" y="1107613"/>
            <a:ext cx="8915400" cy="55325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In the lower right file section click “New Folder”. Name it “personal” exactly as in the </a:t>
            </a:r>
            <a:r>
              <a:rPr lang="en-US" sz="1400" dirty="0" err="1"/>
              <a:t>gitignore</a:t>
            </a:r>
            <a:r>
              <a:rPr lang="en-US" sz="1400" dirty="0"/>
              <a:t> (capitalization)</a:t>
            </a:r>
          </a:p>
        </p:txBody>
      </p:sp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7D55C6E8-7DB7-CD44-AC47-2A58826EF4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8582" y="2557929"/>
            <a:ext cx="1447800" cy="5588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E3A3AE7-DC01-5F45-9BAC-9820716D8359}"/>
              </a:ext>
            </a:extLst>
          </p:cNvPr>
          <p:cNvSpPr txBox="1"/>
          <p:nvPr/>
        </p:nvSpPr>
        <p:spPr>
          <a:xfrm>
            <a:off x="2850775" y="3397624"/>
            <a:ext cx="3964887" cy="64633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r>
              <a:rPr lang="en-US" dirty="0"/>
              <a:t>Any file you change should be “Save As” in this folder.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1E93D46-D12E-1642-BE4E-72978E107A8F}"/>
              </a:ext>
            </a:extLst>
          </p:cNvPr>
          <p:cNvCxnSpPr>
            <a:cxnSpLocks/>
            <a:stCxn id="19" idx="0"/>
          </p:cNvCxnSpPr>
          <p:nvPr/>
        </p:nvCxnSpPr>
        <p:spPr>
          <a:xfrm flipH="1" flipV="1">
            <a:off x="3715871" y="3070414"/>
            <a:ext cx="1117348" cy="3272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67576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52763" y="1139145"/>
            <a:ext cx="3666201" cy="823912"/>
          </a:xfrm>
          <a:solidFill>
            <a:schemeClr val="tx2"/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Local Laptop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152764" y="2283395"/>
            <a:ext cx="2468880" cy="157504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b="1" dirty="0"/>
              <a:t>OS:</a:t>
            </a:r>
          </a:p>
          <a:p>
            <a:pPr marL="0" indent="0">
              <a:buNone/>
            </a:pPr>
            <a:r>
              <a:rPr lang="en-US" sz="1600" dirty="0"/>
              <a:t>Mac</a:t>
            </a:r>
          </a:p>
          <a:p>
            <a:pPr marL="0" indent="0">
              <a:buNone/>
            </a:pPr>
            <a:r>
              <a:rPr lang="en-US" sz="1600" dirty="0"/>
              <a:t>Linux/Ubuntu</a:t>
            </a:r>
          </a:p>
          <a:p>
            <a:pPr marL="0" indent="0">
              <a:buNone/>
            </a:pPr>
            <a:r>
              <a:rPr lang="en-US" sz="1600" dirty="0"/>
              <a:t>Windows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3"/>
          </p:nvPr>
        </p:nvSpPr>
        <p:spPr>
          <a:xfrm>
            <a:off x="4034118" y="1139145"/>
            <a:ext cx="4481896" cy="823912"/>
          </a:xfrm>
          <a:solidFill>
            <a:schemeClr val="tx2"/>
          </a:solidFill>
          <a:ln>
            <a:noFill/>
          </a:ln>
        </p:spPr>
        <p:txBody>
          <a:bodyPr/>
          <a:lstStyle/>
          <a:p>
            <a:r>
              <a:rPr lang="en-US" sz="3600" dirty="0">
                <a:solidFill>
                  <a:schemeClr val="bg1"/>
                </a:solidFill>
              </a:rPr>
              <a:t>Cloud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4"/>
          </p:nvPr>
        </p:nvSpPr>
        <p:spPr>
          <a:xfrm>
            <a:off x="6047134" y="2283395"/>
            <a:ext cx="2468880" cy="83406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b="1" dirty="0"/>
              <a:t>OS:</a:t>
            </a:r>
          </a:p>
          <a:p>
            <a:pPr marL="0" indent="0">
              <a:buNone/>
            </a:pPr>
            <a:r>
              <a:rPr lang="en-US" sz="1600" dirty="0"/>
              <a:t>Linux/Ubuntu is most popular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2154-9035-4012-8189-BAAB61C5A5EE}" type="datetime1">
              <a:rPr lang="en-US" smtClean="0"/>
              <a:t>10/10/21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 Options for R, </a:t>
            </a:r>
            <a:r>
              <a:rPr lang="en-US" dirty="0" err="1"/>
              <a:t>Rstudio</a:t>
            </a:r>
            <a:r>
              <a:rPr lang="en-US" dirty="0"/>
              <a:t> &amp; git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</a:t>
            </a:fld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B4B1164-BBE9-734C-9C97-D1014010C01C}"/>
              </a:ext>
            </a:extLst>
          </p:cNvPr>
          <p:cNvSpPr txBox="1"/>
          <p:nvPr/>
        </p:nvSpPr>
        <p:spPr>
          <a:xfrm>
            <a:off x="5976730" y="3273287"/>
            <a:ext cx="25046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You can use a free account at </a:t>
            </a:r>
            <a:r>
              <a:rPr lang="en-US" i="1" dirty="0">
                <a:hlinkClick r:id="rId2"/>
              </a:rPr>
              <a:t>www.rstudio.cloud</a:t>
            </a:r>
            <a:r>
              <a:rPr lang="en-US" i="1" dirty="0"/>
              <a:t> for the course.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734155C-2855-3A48-B3CA-A87297ADF74D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EED544F-5C44-204E-BD26-47F366589D7B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23361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B814D11-64C9-084A-8143-FA5198F8AB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10/10/21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6A0AC5D-6802-3845-89A4-487540065B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047" y="351679"/>
            <a:ext cx="8515350" cy="591477"/>
          </a:xfrm>
        </p:spPr>
        <p:txBody>
          <a:bodyPr/>
          <a:lstStyle/>
          <a:p>
            <a:r>
              <a:rPr lang="en-US" dirty="0"/>
              <a:t>Run some code to set up your environment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4E6D8A-CA77-2A41-814A-586C5C7DA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728B4C-9239-9347-9A4E-423BA9C7B4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608FF1B-0E62-C845-84C9-4892EBD52180}"/>
              </a:ext>
            </a:extLst>
          </p:cNvPr>
          <p:cNvSpPr/>
          <p:nvPr/>
        </p:nvSpPr>
        <p:spPr>
          <a:xfrm>
            <a:off x="114300" y="4746812"/>
            <a:ext cx="6810935" cy="133365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If you have R, </a:t>
            </a:r>
            <a:r>
              <a:rPr lang="en-US" sz="1600" dirty="0" err="1"/>
              <a:t>Rstudio</a:t>
            </a:r>
            <a:r>
              <a:rPr lang="en-US" sz="1600" dirty="0"/>
              <a:t>, Git, then made a connection and can run this code…you’re off to a great start!  And don’t worry if you hit a hiccup, we will figure it out on troubleshooting.</a:t>
            </a:r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EB958059-8874-9E40-B695-2A92826BB5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494" y="1785448"/>
            <a:ext cx="6489370" cy="2867235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8AF443B-D0B1-DB42-81A6-ED1712661B7C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5C7DB05-40AE-1343-8C32-CD2B2BDFC976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8D51E0E5-2DD0-274C-BA01-87D31B22B141}"/>
              </a:ext>
            </a:extLst>
          </p:cNvPr>
          <p:cNvSpPr/>
          <p:nvPr/>
        </p:nvSpPr>
        <p:spPr>
          <a:xfrm>
            <a:off x="235324" y="1178876"/>
            <a:ext cx="867335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kwartler</a:t>
            </a:r>
            <a:r>
              <a:rPr lang="en-US" dirty="0"/>
              <a:t>/&lt;&lt;</a:t>
            </a:r>
            <a:r>
              <a:rPr lang="en-US" dirty="0" err="1"/>
              <a:t>repo_in_syllabus</a:t>
            </a:r>
            <a:r>
              <a:rPr lang="en-US" dirty="0"/>
              <a:t>&gt;&gt;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45908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B814D11-64C9-084A-8143-FA5198F8AB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10/10/21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6A0AC5D-6802-3845-89A4-487540065B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047" y="351679"/>
            <a:ext cx="8515350" cy="591477"/>
          </a:xfrm>
        </p:spPr>
        <p:txBody>
          <a:bodyPr/>
          <a:lstStyle/>
          <a:p>
            <a:r>
              <a:rPr lang="en-US" dirty="0"/>
              <a:t>Now just run some code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4E6D8A-CA77-2A41-814A-586C5C7DA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728B4C-9239-9347-9A4E-423BA9C7B4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608FF1B-0E62-C845-84C9-4892EBD52180}"/>
              </a:ext>
            </a:extLst>
          </p:cNvPr>
          <p:cNvSpPr/>
          <p:nvPr/>
        </p:nvSpPr>
        <p:spPr>
          <a:xfrm>
            <a:off x="114300" y="5527212"/>
            <a:ext cx="6810935" cy="102150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Do this step at a time when you don’t need your laptop, VM or can just leave your browser open depending on your method of accessing the software.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36796D0-DB12-3F43-8C93-F298718FF649}"/>
              </a:ext>
            </a:extLst>
          </p:cNvPr>
          <p:cNvSpPr txBox="1"/>
          <p:nvPr/>
        </p:nvSpPr>
        <p:spPr>
          <a:xfrm>
            <a:off x="0" y="1156447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Copy the first part of the code from the class repository. Then paste it into the “console” (lower left of your R session) &amp; hit enter.. </a:t>
            </a:r>
          </a:p>
        </p:txBody>
      </p:sp>
      <p:pic>
        <p:nvPicPr>
          <p:cNvPr id="13" name="Picture 1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2D4F3904-6143-0A42-B7E9-66F9DBC407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24" y="1463134"/>
            <a:ext cx="7779602" cy="3848454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E6537C8-1038-1545-8CDD-EE05800E14E9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408CCC8-3F6F-F647-A203-83DA96993401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80236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10/10/21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8600" y="351679"/>
            <a:ext cx="8515350" cy="591477"/>
          </a:xfrm>
        </p:spPr>
        <p:txBody>
          <a:bodyPr/>
          <a:lstStyle/>
          <a:p>
            <a:r>
              <a:rPr lang="en-US" dirty="0"/>
              <a:t>Almost setup…</a:t>
            </a:r>
            <a:r>
              <a:rPr lang="en-US" i="1" dirty="0"/>
              <a:t>don’t worry if you need help.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92CD7BD-4229-2E4F-8F7C-E12D815595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2159000"/>
            <a:ext cx="3810000" cy="254000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6BFB634-E97B-054C-845E-FA1CBEF3CBED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CE89E17-6E3C-1440-B78E-BF66D0BB267C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25263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29390" y="1139145"/>
            <a:ext cx="8726193" cy="557133"/>
          </a:xfrm>
          <a:solidFill>
            <a:schemeClr val="tx2"/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Local Laptop – Windows or Mac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2154-9035-4012-8189-BAAB61C5A5EE}" type="datetime1">
              <a:rPr lang="en-US" smtClean="0"/>
              <a:t>10/10/21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1.  Install Base -R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</a:t>
            </a:fld>
            <a:endParaRPr lang="en-US"/>
          </a:p>
        </p:txBody>
      </p:sp>
      <p:pic>
        <p:nvPicPr>
          <p:cNvPr id="22" name="Picture 21" descr="A screenshot of a cell phone&#10;&#10;Description automatically generated">
            <a:extLst>
              <a:ext uri="{FF2B5EF4-FFF2-40B4-BE49-F238E27FC236}">
                <a16:creationId xmlns:a16="http://schemas.microsoft.com/office/drawing/2014/main" id="{CD02A5F6-A367-7449-A2FC-094E6690A4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690" y="1765008"/>
            <a:ext cx="6317593" cy="3721392"/>
          </a:xfrm>
          <a:prstGeom prst="rect">
            <a:avLst/>
          </a:prstGeom>
        </p:spPr>
      </p:pic>
      <p:sp>
        <p:nvSpPr>
          <p:cNvPr id="23" name="Text Placeholder 1">
            <a:extLst>
              <a:ext uri="{FF2B5EF4-FFF2-40B4-BE49-F238E27FC236}">
                <a16:creationId xmlns:a16="http://schemas.microsoft.com/office/drawing/2014/main" id="{86B6973F-6628-0F4A-B82B-CA5DF2A37C44}"/>
              </a:ext>
            </a:extLst>
          </p:cNvPr>
          <p:cNvSpPr txBox="1">
            <a:spLocks/>
          </p:cNvSpPr>
          <p:nvPr/>
        </p:nvSpPr>
        <p:spPr>
          <a:xfrm>
            <a:off x="129390" y="5625006"/>
            <a:ext cx="8726193" cy="55713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vert="horz" lIns="91440" tIns="45720" rIns="91440" bIns="45720" rtlCol="0" anchor="b">
            <a:normAutofit fontScale="85000" lnSpcReduction="20000"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Download the appropriate version Linux, Mac or Windows.</a:t>
            </a:r>
          </a:p>
          <a:p>
            <a:r>
              <a:rPr lang="en-US" dirty="0">
                <a:hlinkClick r:id="rId3"/>
              </a:rPr>
              <a:t>https://cloud.r-project.org/</a:t>
            </a:r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C917101-479C-0749-AEC3-C0CD10A7AD8C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7E83771-F586-BF45-9659-B89994CFB325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33587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29390" y="1139145"/>
            <a:ext cx="8726193" cy="557133"/>
          </a:xfrm>
          <a:solidFill>
            <a:schemeClr val="tx2"/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Local Laptop Windows or Mac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2154-9035-4012-8189-BAAB61C5A5EE}" type="datetime1">
              <a:rPr lang="en-US" smtClean="0"/>
              <a:t>10/10/21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2. Install R-Studio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</a:t>
            </a:fld>
            <a:endParaRPr lang="en-US"/>
          </a:p>
        </p:txBody>
      </p:sp>
      <p:sp>
        <p:nvSpPr>
          <p:cNvPr id="23" name="Text Placeholder 1">
            <a:extLst>
              <a:ext uri="{FF2B5EF4-FFF2-40B4-BE49-F238E27FC236}">
                <a16:creationId xmlns:a16="http://schemas.microsoft.com/office/drawing/2014/main" id="{86B6973F-6628-0F4A-B82B-CA5DF2A37C44}"/>
              </a:ext>
            </a:extLst>
          </p:cNvPr>
          <p:cNvSpPr txBox="1">
            <a:spLocks/>
          </p:cNvSpPr>
          <p:nvPr/>
        </p:nvSpPr>
        <p:spPr>
          <a:xfrm>
            <a:off x="129390" y="5096434"/>
            <a:ext cx="8726193" cy="108570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Download the R Studio Desktop (Free).</a:t>
            </a:r>
          </a:p>
          <a:p>
            <a:r>
              <a:rPr lang="en-US" dirty="0">
                <a:hlinkClick r:id="rId2"/>
              </a:rPr>
              <a:t> https://rstudio.com/products/rstudio/download/</a:t>
            </a:r>
            <a:r>
              <a:rPr lang="en-US" dirty="0"/>
              <a:t> </a:t>
            </a:r>
            <a:r>
              <a:rPr lang="en-US" dirty="0">
                <a:solidFill>
                  <a:schemeClr val="bg1"/>
                </a:solidFill>
              </a:rPr>
              <a:t>&amp;</a:t>
            </a:r>
            <a:r>
              <a:rPr lang="en-US" dirty="0"/>
              <a:t> </a:t>
            </a:r>
          </a:p>
          <a:p>
            <a:r>
              <a:rPr lang="en-US" dirty="0">
                <a:hlinkClick r:id="rId3"/>
              </a:rPr>
              <a:t>https://rstudio.com/products/rstudio/download/#download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2B561A4D-1F25-E84A-AA63-E9BA259297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32" y="1861702"/>
            <a:ext cx="5344639" cy="3148272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4B11AB9-E597-494D-A71A-3072228C8C83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F67528A-962B-BA4E-BB37-BB849055CD6D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1583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29390" y="1139145"/>
            <a:ext cx="8726193" cy="557133"/>
          </a:xfrm>
          <a:solidFill>
            <a:schemeClr val="tx2"/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Local Laptop Apple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2154-9035-4012-8189-BAAB61C5A5EE}" type="datetime1">
              <a:rPr lang="en-US" smtClean="0"/>
              <a:t>10/10/21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3. Install Git (Mac)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</a:t>
            </a:fld>
            <a:endParaRPr lang="en-US"/>
          </a:p>
        </p:txBody>
      </p:sp>
      <p:sp>
        <p:nvSpPr>
          <p:cNvPr id="23" name="Text Placeholder 1">
            <a:extLst>
              <a:ext uri="{FF2B5EF4-FFF2-40B4-BE49-F238E27FC236}">
                <a16:creationId xmlns:a16="http://schemas.microsoft.com/office/drawing/2014/main" id="{86B6973F-6628-0F4A-B82B-CA5DF2A37C44}"/>
              </a:ext>
            </a:extLst>
          </p:cNvPr>
          <p:cNvSpPr txBox="1">
            <a:spLocks/>
          </p:cNvSpPr>
          <p:nvPr/>
        </p:nvSpPr>
        <p:spPr>
          <a:xfrm>
            <a:off x="129390" y="5298142"/>
            <a:ext cx="8726193" cy="88399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Download the Git Program, then follow prompts for installation.</a:t>
            </a:r>
          </a:p>
          <a:p>
            <a:r>
              <a:rPr lang="en-US" dirty="0">
                <a:hlinkClick r:id="rId2"/>
              </a:rPr>
              <a:t>https://git-scm.com/download/mac </a:t>
            </a:r>
            <a:r>
              <a:rPr lang="en-US" dirty="0"/>
              <a:t> </a:t>
            </a:r>
            <a:r>
              <a:rPr lang="en-US" dirty="0">
                <a:solidFill>
                  <a:schemeClr val="bg1"/>
                </a:solidFill>
              </a:rPr>
              <a:t>&amp;</a:t>
            </a:r>
            <a:r>
              <a:rPr lang="en-US" dirty="0"/>
              <a:t> </a:t>
            </a:r>
          </a:p>
          <a:p>
            <a:r>
              <a:rPr lang="en-US" dirty="0">
                <a:hlinkClick r:id="rId3"/>
              </a:rPr>
              <a:t>https://www.youtube.com/watch?v=twFo9wCpdSU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2042503D-EB00-D744-9DFC-E68DD983B7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626" y="1749690"/>
            <a:ext cx="5110856" cy="3380667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5C1D76E-90B6-B14E-B676-F92A82AA4045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F7163FC-314C-E146-9B11-3C895A691808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50340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29390" y="1139145"/>
            <a:ext cx="8726193" cy="557133"/>
          </a:xfrm>
          <a:solidFill>
            <a:schemeClr val="tx2"/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Local Laptop MSFT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2154-9035-4012-8189-BAAB61C5A5EE}" type="datetime1">
              <a:rPr lang="en-US" smtClean="0"/>
              <a:t>10/10/21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3. Install Git (Windows)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6</a:t>
            </a:fld>
            <a:endParaRPr lang="en-US"/>
          </a:p>
        </p:txBody>
      </p:sp>
      <p:sp>
        <p:nvSpPr>
          <p:cNvPr id="23" name="Text Placeholder 1">
            <a:extLst>
              <a:ext uri="{FF2B5EF4-FFF2-40B4-BE49-F238E27FC236}">
                <a16:creationId xmlns:a16="http://schemas.microsoft.com/office/drawing/2014/main" id="{86B6973F-6628-0F4A-B82B-CA5DF2A37C44}"/>
              </a:ext>
            </a:extLst>
          </p:cNvPr>
          <p:cNvSpPr txBox="1">
            <a:spLocks/>
          </p:cNvSpPr>
          <p:nvPr/>
        </p:nvSpPr>
        <p:spPr>
          <a:xfrm>
            <a:off x="129390" y="5244354"/>
            <a:ext cx="8726193" cy="93778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Download the Git Program, then follow prompts for installation.</a:t>
            </a:r>
          </a:p>
          <a:p>
            <a:r>
              <a:rPr lang="en-US" dirty="0">
                <a:hlinkClick r:id="rId2"/>
              </a:rPr>
              <a:t>https://git-scm.com/download/win</a:t>
            </a:r>
            <a:r>
              <a:rPr lang="en-US" dirty="0"/>
              <a:t> </a:t>
            </a:r>
            <a:r>
              <a:rPr lang="en-US" dirty="0">
                <a:solidFill>
                  <a:schemeClr val="bg1"/>
                </a:solidFill>
              </a:rPr>
              <a:t>&amp;</a:t>
            </a:r>
            <a:r>
              <a:rPr lang="en-US" dirty="0"/>
              <a:t> </a:t>
            </a:r>
          </a:p>
          <a:p>
            <a:r>
              <a:rPr lang="en-US" dirty="0">
                <a:hlinkClick r:id="rId3"/>
              </a:rPr>
              <a:t>https://www.youtube.com/watch?v=nbFwejIsHlY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2EC6B6DF-4A45-FD4F-8BE7-ADA8CDF7A6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224" y="1833339"/>
            <a:ext cx="5006000" cy="3311308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6863D51-107B-BC45-9C1F-CA27B5F4B560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313742A-BB3C-AD4F-8893-BA25137EA7F9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62341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B386ECE-9BA2-B140-B3EE-B88E9F40E8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10/10/21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435FB63-C6FE-ED46-B2DE-EAEB21A7C8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9144000" cy="591477"/>
          </a:xfrm>
        </p:spPr>
        <p:txBody>
          <a:bodyPr/>
          <a:lstStyle/>
          <a:p>
            <a:r>
              <a:rPr lang="en-US" sz="2400" dirty="0"/>
              <a:t>If you are working local you should now have R, R-Studio and git.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4F678B-4B91-1348-AF12-278571F9FB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CF203E-500C-5E42-9ACA-9D14667264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pic>
        <p:nvPicPr>
          <p:cNvPr id="7" name="Picture 6" descr="A flat screen television&#10;&#10;Description automatically generated">
            <a:extLst>
              <a:ext uri="{FF2B5EF4-FFF2-40B4-BE49-F238E27FC236}">
                <a16:creationId xmlns:a16="http://schemas.microsoft.com/office/drawing/2014/main" id="{23F6AB9B-A22D-7B45-A77E-4C5513D425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531" y="1711190"/>
            <a:ext cx="4089621" cy="2556013"/>
          </a:xfrm>
          <a:prstGeom prst="rect">
            <a:avLst/>
          </a:prstGeom>
        </p:spPr>
      </p:pic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787C7A74-612F-3B43-8CA4-605D0947C85B}"/>
              </a:ext>
            </a:extLst>
          </p:cNvPr>
          <p:cNvSpPr txBox="1">
            <a:spLocks/>
          </p:cNvSpPr>
          <p:nvPr/>
        </p:nvSpPr>
        <p:spPr>
          <a:xfrm>
            <a:off x="129390" y="5625006"/>
            <a:ext cx="8726193" cy="55713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Mac: Look for R and R-Studio Icons.</a:t>
            </a:r>
          </a:p>
        </p:txBody>
      </p:sp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72D102CF-507E-7A48-B73B-233CCA4B84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1045" y="3136817"/>
            <a:ext cx="4316755" cy="711886"/>
          </a:xfrm>
          <a:prstGeom prst="rect">
            <a:avLst/>
          </a:prstGeom>
        </p:spPr>
      </p:pic>
      <p:pic>
        <p:nvPicPr>
          <p:cNvPr id="12" name="Picture 11" descr="A black sign with white text on screen&#10;&#10;Description automatically generated">
            <a:extLst>
              <a:ext uri="{FF2B5EF4-FFF2-40B4-BE49-F238E27FC236}">
                <a16:creationId xmlns:a16="http://schemas.microsoft.com/office/drawing/2014/main" id="{B9EC45E4-C93B-2740-80F7-D1C67FE31D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1045" y="2152185"/>
            <a:ext cx="698500" cy="8128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723DB1A-F0DA-2847-8EAA-1E5418838C1B}"/>
              </a:ext>
            </a:extLst>
          </p:cNvPr>
          <p:cNvSpPr txBox="1"/>
          <p:nvPr/>
        </p:nvSpPr>
        <p:spPr>
          <a:xfrm>
            <a:off x="592329" y="4263885"/>
            <a:ext cx="32760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Mac: Use “Launchpad” &amp; Type 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F0DD072-A2FE-0942-9714-7B27F4D51349}"/>
              </a:ext>
            </a:extLst>
          </p:cNvPr>
          <p:cNvSpPr txBox="1"/>
          <p:nvPr/>
        </p:nvSpPr>
        <p:spPr>
          <a:xfrm>
            <a:off x="4830417" y="4263885"/>
            <a:ext cx="4096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Mac: Use: “Terminal” &amp; Type “git version”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C7825D8-81DA-BA46-BB5C-B1ABE4C3BB60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1204F53-8F5B-DF47-9AB4-F8B85FC114E1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7671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E6B92C0-7E09-174D-B440-9188BFCBBB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10/10/21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A04845C-1688-6245-A6E9-1E3CD4CFB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9144000" cy="591477"/>
          </a:xfrm>
        </p:spPr>
        <p:txBody>
          <a:bodyPr/>
          <a:lstStyle/>
          <a:p>
            <a:r>
              <a:rPr lang="en-US" sz="2400" dirty="0"/>
              <a:t>If you are working local you should now have R, R-Studio and git.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8F2A32-45B7-8742-9FF7-4FA91D99A7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2FC848-817F-B840-A937-4170B1C320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9C31207B-F439-1849-B725-0FF9B1A130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894" y="1325217"/>
            <a:ext cx="4593147" cy="3910496"/>
          </a:xfrm>
          <a:prstGeom prst="rect">
            <a:avLst/>
          </a:prstGeom>
        </p:spPr>
      </p:pic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7E17F901-9353-D844-AA64-5954744BDE4F}"/>
              </a:ext>
            </a:extLst>
          </p:cNvPr>
          <p:cNvSpPr txBox="1">
            <a:spLocks/>
          </p:cNvSpPr>
          <p:nvPr/>
        </p:nvSpPr>
        <p:spPr>
          <a:xfrm>
            <a:off x="129390" y="5625006"/>
            <a:ext cx="8726193" cy="55713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Windows: Navigate to the program folder look for git, R and R Studio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D1B727C-17E9-B54B-BDF9-CCDC2283DDEE}"/>
              </a:ext>
            </a:extLst>
          </p:cNvPr>
          <p:cNvSpPr/>
          <p:nvPr/>
        </p:nvSpPr>
        <p:spPr>
          <a:xfrm>
            <a:off x="2014330" y="2226365"/>
            <a:ext cx="742122" cy="22528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6868B2C-68C8-AC42-984E-2E789DDA2A92}"/>
              </a:ext>
            </a:extLst>
          </p:cNvPr>
          <p:cNvSpPr/>
          <p:nvPr/>
        </p:nvSpPr>
        <p:spPr>
          <a:xfrm>
            <a:off x="2007704" y="4472609"/>
            <a:ext cx="742122" cy="22528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FD1C3E3-BC9C-DC4A-9D6A-04270B28EAE3}"/>
              </a:ext>
            </a:extLst>
          </p:cNvPr>
          <p:cNvSpPr/>
          <p:nvPr/>
        </p:nvSpPr>
        <p:spPr>
          <a:xfrm>
            <a:off x="2034208" y="5015948"/>
            <a:ext cx="742122" cy="22528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BAE840D-B455-7D43-8D41-DB9C86264F02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963BD34-816A-654D-82F4-87B0BC41F263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93571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10/10/21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68014" y="365126"/>
            <a:ext cx="8247336" cy="591477"/>
          </a:xfrm>
        </p:spPr>
        <p:txBody>
          <a:bodyPr/>
          <a:lstStyle/>
          <a:p>
            <a:r>
              <a:rPr lang="en-US" dirty="0"/>
              <a:t>Option 2…free hosted cloud instance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965" y="3044203"/>
            <a:ext cx="7267903" cy="269181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57656" y="1387366"/>
            <a:ext cx="2229841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Sign up at:</a:t>
            </a:r>
            <a:endParaRPr lang="en-US" sz="2000" b="1" dirty="0">
              <a:hlinkClick r:id="rId3"/>
            </a:endParaRPr>
          </a:p>
          <a:p>
            <a:r>
              <a:rPr lang="en-US" dirty="0">
                <a:hlinkClick r:id="rId3"/>
              </a:rPr>
              <a:t>https://rstudio.cloud/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A7DD6D3-75F4-5543-A79B-6541DBAB50D8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2D98530-7E99-704C-8CFB-B0AA6FFB7267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2792139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Harvard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1C30"/>
      </a:accent1>
      <a:accent2>
        <a:srgbClr val="8C8179"/>
      </a:accent2>
      <a:accent3>
        <a:srgbClr val="293352"/>
      </a:accent3>
      <a:accent4>
        <a:srgbClr val="8996A0"/>
      </a:accent4>
      <a:accent5>
        <a:srgbClr val="BAC5C6"/>
      </a:accent5>
      <a:accent6>
        <a:srgbClr val="4E84C4"/>
      </a:accent6>
      <a:hlink>
        <a:srgbClr val="52854C"/>
      </a:hlink>
      <a:folHlink>
        <a:srgbClr val="E87D1E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5170</TotalTime>
  <Words>931</Words>
  <Application>Microsoft Macintosh PowerPoint</Application>
  <PresentationFormat>On-screen Show (4:3)</PresentationFormat>
  <Paragraphs>162</Paragraphs>
  <Slides>22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Calibri</vt:lpstr>
      <vt:lpstr>Calibri Light</vt:lpstr>
      <vt:lpstr>1_Office Theme</vt:lpstr>
      <vt:lpstr>The course uses three software components for learning.</vt:lpstr>
      <vt:lpstr>2 Options for R, Rstudio &amp; git</vt:lpstr>
      <vt:lpstr>Step 1.  Install Base -R</vt:lpstr>
      <vt:lpstr>Step 2. Install R-Studio</vt:lpstr>
      <vt:lpstr>Step 3. Install Git (Mac)</vt:lpstr>
      <vt:lpstr>Step 3. Install Git (Windows)</vt:lpstr>
      <vt:lpstr>If you are working local you should now have R, R-Studio and git.</vt:lpstr>
      <vt:lpstr>If you are working local you should now have R, R-Studio and git.</vt:lpstr>
      <vt:lpstr>Option 2…free hosted cloud instance</vt:lpstr>
      <vt:lpstr>Steps 1, 2 &amp; 3 are done for www.rstudio.cloud!</vt:lpstr>
      <vt:lpstr>Now that you have R, R-Studio &amp; Git, time to connect to our class repository.</vt:lpstr>
      <vt:lpstr>If LOCAL or VM: setup a new project &amp; do a “git pull”</vt:lpstr>
      <vt:lpstr>If LOCAL or VM: setup a new project &amp; do a “git pull”</vt:lpstr>
      <vt:lpstr>If you are using Rstudio.cloud</vt:lpstr>
      <vt:lpstr>Then rename your project in the browser</vt:lpstr>
      <vt:lpstr>Each day we will perform a git pull.</vt:lpstr>
      <vt:lpstr>Second to last item.  Create a personal folder.</vt:lpstr>
      <vt:lpstr>Second to last item.  Create a personal folder.</vt:lpstr>
      <vt:lpstr>Second to last item.  Create a personal folder.</vt:lpstr>
      <vt:lpstr>Run some code to set up your environment</vt:lpstr>
      <vt:lpstr>Now just run some code</vt:lpstr>
      <vt:lpstr>Almost setup…don’t worry if you need help.</vt:lpstr>
    </vt:vector>
  </TitlesOfParts>
  <Company>Liberty Mutual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Kwartler, Edward</dc:creator>
  <cp:lastModifiedBy>Kwartler, Edward</cp:lastModifiedBy>
  <cp:revision>301</cp:revision>
  <dcterms:created xsi:type="dcterms:W3CDTF">2018-05-23T17:24:59Z</dcterms:created>
  <dcterms:modified xsi:type="dcterms:W3CDTF">2021-10-10T23:42:16Z</dcterms:modified>
</cp:coreProperties>
</file>